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62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ahoma" panose="020B0604030504040204" pitchFamily="3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QPkQ45Obc5CaHTvVhUWN6L0Ro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k-S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k-SK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k-SK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k-SK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k-SK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k-SK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pis@synoda.sk" TargetMode="External"/><Relationship Id="rId5" Type="http://schemas.openxmlformats.org/officeDocument/2006/relationships/hyperlink" Target="http://www.kapitula.sk/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pis@synoda.sk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" descr="synod-"/>
          <p:cNvPicPr preferRelativeResize="0"/>
          <p:nvPr/>
        </p:nvPicPr>
        <p:blipFill rotWithShape="1">
          <a:blip r:embed="rId3">
            <a:alphaModFix amt="35000"/>
          </a:blip>
          <a:srcRect r="11083" b="1"/>
          <a:stretch/>
        </p:blipFill>
        <p:spPr>
          <a:xfrm>
            <a:off x="11459" y="2042"/>
            <a:ext cx="12192000" cy="685595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"/>
          <p:cNvSpPr txBox="1">
            <a:spLocks noGrp="1"/>
          </p:cNvSpPr>
          <p:nvPr>
            <p:ph type="ctrTitle"/>
          </p:nvPr>
        </p:nvSpPr>
        <p:spPr>
          <a:xfrm>
            <a:off x="1439693" y="3437591"/>
            <a:ext cx="4981294" cy="2609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ahoma"/>
              <a:buNone/>
            </a:pPr>
            <a:r>
              <a:rPr lang="sk-SK" sz="4800" b="1" dirty="0">
                <a:latin typeface="Tahoma"/>
                <a:ea typeface="Tahoma"/>
                <a:cs typeface="Tahoma"/>
                <a:sym typeface="Tahoma"/>
              </a:rPr>
              <a:t>Synoda </a:t>
            </a:r>
            <a:br>
              <a:rPr lang="sk-SK" sz="4800" b="1" dirty="0">
                <a:latin typeface="Tahoma"/>
                <a:ea typeface="Tahoma"/>
                <a:cs typeface="Tahoma"/>
                <a:sym typeface="Tahoma"/>
              </a:rPr>
            </a:br>
            <a:r>
              <a:rPr lang="sk-SK" sz="4800" b="1" dirty="0">
                <a:latin typeface="Tahoma"/>
                <a:ea typeface="Tahoma"/>
                <a:cs typeface="Tahoma"/>
                <a:sym typeface="Tahoma"/>
              </a:rPr>
              <a:t>o synodalite </a:t>
            </a:r>
            <a:br>
              <a:rPr lang="sk-SK" sz="4800" b="1" dirty="0">
                <a:latin typeface="Tahoma"/>
                <a:ea typeface="Tahoma"/>
                <a:cs typeface="Tahoma"/>
                <a:sym typeface="Tahoma"/>
              </a:rPr>
            </a:br>
            <a:r>
              <a:rPr lang="sk-SK" sz="4800" b="1" dirty="0">
                <a:latin typeface="Tahoma"/>
                <a:ea typeface="Tahoma"/>
                <a:cs typeface="Tahoma"/>
                <a:sym typeface="Tahoma"/>
              </a:rPr>
              <a:t>v Spišskej diecéze </a:t>
            </a:r>
            <a:br>
              <a:rPr lang="sk-SK" sz="4800" b="1" dirty="0">
                <a:latin typeface="Tahoma"/>
                <a:ea typeface="Tahoma"/>
                <a:cs typeface="Tahoma"/>
                <a:sym typeface="Tahoma"/>
              </a:rPr>
            </a:br>
            <a:endParaRPr sz="48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5" name="Google Shape;115;p1"/>
          <p:cNvSpPr txBox="1">
            <a:spLocks noGrp="1"/>
          </p:cNvSpPr>
          <p:nvPr>
            <p:ph type="subTitle" idx="1"/>
          </p:nvPr>
        </p:nvSpPr>
        <p:spPr>
          <a:xfrm>
            <a:off x="766496" y="811115"/>
            <a:ext cx="4823883" cy="167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sk-SK" sz="2800" b="1" dirty="0">
                <a:latin typeface="Tahoma"/>
                <a:ea typeface="Tahoma"/>
                <a:cs typeface="Tahoma"/>
                <a:sym typeface="Tahoma"/>
              </a:rPr>
              <a:t>spoločenstvo </a:t>
            </a:r>
            <a:r>
              <a:rPr lang="sk-SK" b="1" dirty="0">
                <a:latin typeface="Tahoma"/>
                <a:ea typeface="Tahoma"/>
                <a:cs typeface="Tahoma"/>
                <a:sym typeface="Tahoma"/>
              </a:rPr>
              <a:t> 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</a:pPr>
            <a:r>
              <a:rPr lang="sk-SK" sz="500" b="1" dirty="0">
                <a:latin typeface="Tahoma"/>
                <a:ea typeface="Tahoma"/>
                <a:cs typeface="Tahoma"/>
                <a:sym typeface="Tahoma"/>
              </a:rPr>
              <a:t>	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sk-SK" b="1" dirty="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sk-SK" sz="2800" b="1" dirty="0">
                <a:latin typeface="Tahoma"/>
                <a:ea typeface="Tahoma"/>
                <a:cs typeface="Tahoma"/>
                <a:sym typeface="Tahoma"/>
              </a:rPr>
              <a:t>spoluúčasť </a:t>
            </a:r>
            <a:endParaRPr sz="1500" b="1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</a:pPr>
            <a:r>
              <a:rPr lang="sk-SK" sz="500" b="1" dirty="0">
                <a:latin typeface="Tahoma"/>
                <a:ea typeface="Tahoma"/>
                <a:cs typeface="Tahoma"/>
                <a:sym typeface="Tahoma"/>
              </a:rPr>
              <a:t>		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lang="sk-SK" sz="1500" b="1" dirty="0"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lang="sk-SK" sz="2800" b="1" dirty="0">
                <a:latin typeface="Tahoma"/>
                <a:ea typeface="Tahoma"/>
                <a:cs typeface="Tahoma"/>
                <a:sym typeface="Tahoma"/>
              </a:rPr>
              <a:t>misia</a:t>
            </a:r>
            <a:endParaRPr b="1" dirty="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16" name="Google Shape;116;p1"/>
          <p:cNvGrpSpPr/>
          <p:nvPr/>
        </p:nvGrpSpPr>
        <p:grpSpPr>
          <a:xfrm>
            <a:off x="6345407" y="301607"/>
            <a:ext cx="5058108" cy="4970831"/>
            <a:chOff x="1807453" y="301607"/>
            <a:chExt cx="5058108" cy="4970831"/>
          </a:xfrm>
        </p:grpSpPr>
        <p:sp>
          <p:nvSpPr>
            <p:cNvPr id="117" name="Google Shape;117;p1"/>
            <p:cNvSpPr/>
            <p:nvPr/>
          </p:nvSpPr>
          <p:spPr>
            <a:xfrm>
              <a:off x="1807453" y="301607"/>
              <a:ext cx="5058108" cy="4970831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l="-6996" r="-6996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5405725" y="2001733"/>
              <a:ext cx="1053922" cy="6938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 txBox="1"/>
            <p:nvPr/>
          </p:nvSpPr>
          <p:spPr>
            <a:xfrm>
              <a:off x="5405725" y="2001733"/>
              <a:ext cx="1053922" cy="6938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1"/>
          <p:cNvSpPr txBox="1"/>
          <p:nvPr/>
        </p:nvSpPr>
        <p:spPr>
          <a:xfrm>
            <a:off x="9241828" y="5864766"/>
            <a:ext cx="2938713" cy="73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sk-SK" sz="2400" b="1" i="1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úvodný manuál</a:t>
            </a:r>
            <a:endParaRPr sz="2000" b="1" i="1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None/>
            </a:pPr>
            <a:r>
              <a:rPr lang="sk-SK" sz="5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" name="Google Shape;121;p1"/>
          <p:cNvCxnSpPr/>
          <p:nvPr/>
        </p:nvCxnSpPr>
        <p:spPr>
          <a:xfrm rot="10800000" flipH="1">
            <a:off x="766496" y="1021404"/>
            <a:ext cx="2636196" cy="116732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2" name="Google Shape;122;p1"/>
          <p:cNvCxnSpPr/>
          <p:nvPr/>
        </p:nvCxnSpPr>
        <p:spPr>
          <a:xfrm rot="10800000" flipH="1">
            <a:off x="1524240" y="1755842"/>
            <a:ext cx="2636196" cy="116732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" name="Google Shape;123;p1"/>
          <p:cNvCxnSpPr/>
          <p:nvPr/>
        </p:nvCxnSpPr>
        <p:spPr>
          <a:xfrm rot="10800000" flipH="1">
            <a:off x="2240237" y="2509744"/>
            <a:ext cx="2636196" cy="116732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"/>
          <p:cNvPicPr preferRelativeResize="0"/>
          <p:nvPr/>
        </p:nvPicPr>
        <p:blipFill rotWithShape="1">
          <a:blip r:embed="rId3">
            <a:alphaModFix/>
          </a:blip>
          <a:srcRect l="72055" r="6945" b="2"/>
          <a:stretch/>
        </p:blipFill>
        <p:spPr>
          <a:xfrm>
            <a:off x="0" y="-1"/>
            <a:ext cx="187304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"/>
          <p:cNvSpPr txBox="1">
            <a:spLocks noGrp="1"/>
          </p:cNvSpPr>
          <p:nvPr>
            <p:ph type="title"/>
          </p:nvPr>
        </p:nvSpPr>
        <p:spPr>
          <a:xfrm>
            <a:off x="2168013" y="309139"/>
            <a:ext cx="9879207" cy="77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sk-SK" b="1">
                <a:latin typeface="Tahoma"/>
                <a:ea typeface="Tahoma"/>
                <a:cs typeface="Tahoma"/>
                <a:sym typeface="Tahoma"/>
              </a:rPr>
              <a:t>Čo je synoda?</a:t>
            </a:r>
            <a:endParaRPr/>
          </a:p>
        </p:txBody>
      </p:sp>
      <p:pic>
        <p:nvPicPr>
          <p:cNvPr id="131" name="Google Shape;13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31" y="4742883"/>
            <a:ext cx="3736505" cy="217305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"/>
          <p:cNvSpPr txBox="1">
            <a:spLocks noGrp="1"/>
          </p:cNvSpPr>
          <p:nvPr>
            <p:ph type="body" idx="1"/>
          </p:nvPr>
        </p:nvSpPr>
        <p:spPr>
          <a:xfrm>
            <a:off x="2168013" y="1287087"/>
            <a:ext cx="9962456" cy="5454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Spoločné </a:t>
            </a: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snívanie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 Cirkvi, akú ju chce mať Boh, zakorenené v modlitbe;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Znovuobjavenie </a:t>
            </a: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spoločenstva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ktoré máme vytvárať navzájom podľa vzoru        Najsvätejšej Trojice;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Uvedomenie si, že nie iba pápež, biskupi či kňazi sú tými, cez ktorých Duch hovorí Cirkvi;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Pozvanie k</a:t>
            </a: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spoluúčasti 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všetkých laikov, rehoľníkov i kňazov na prijímaní rozhodnutí v Cirkvi;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Nástroj, pomocou ktorého chceme v Cirkvi zistiť, ako máme spoločne kráčať, aby </a:t>
            </a: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misia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ohlasovania evanjelia, ku ktorej sme poslaní, bola efektívnejšia;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Príležitosť otvoriť sa, pozrieť sa okolo seba, vidieť veci z iných uhlov pohľadu, ísť na misiu na periférie a medzi ľudí zo sveta;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Túžba zachytiť každý názor a podnet;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1257300" lvl="2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Príležitosť </a:t>
            </a: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spoločne rozlišovať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ako máme ako Cirkev ďalej kráčať;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1714500" lvl="3" indent="-3429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Pozvanie k odvahe a otvorenosti voči obráteniu a zmene...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"/>
          <p:cNvPicPr preferRelativeResize="0"/>
          <p:nvPr/>
        </p:nvPicPr>
        <p:blipFill rotWithShape="1">
          <a:blip r:embed="rId3">
            <a:alphaModFix/>
          </a:blip>
          <a:srcRect l="72055" r="6945" b="2"/>
          <a:stretch/>
        </p:blipFill>
        <p:spPr>
          <a:xfrm>
            <a:off x="0" y="-1"/>
            <a:ext cx="187304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>
            <a:spLocks noGrp="1"/>
          </p:cNvSpPr>
          <p:nvPr>
            <p:ph type="title"/>
          </p:nvPr>
        </p:nvSpPr>
        <p:spPr>
          <a:xfrm>
            <a:off x="2168013" y="332508"/>
            <a:ext cx="6586491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Tahoma"/>
              <a:buNone/>
            </a:pPr>
            <a:r>
              <a:rPr lang="sk-SK" sz="4300" b="1" dirty="0">
                <a:latin typeface="Tahoma"/>
                <a:ea typeface="Tahoma"/>
                <a:cs typeface="Tahoma"/>
                <a:sym typeface="Tahoma"/>
              </a:rPr>
              <a:t>Čo synoda nie je?</a:t>
            </a:r>
            <a:endParaRPr sz="4300" b="1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31" y="4742883"/>
            <a:ext cx="3736505" cy="217305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"/>
          <p:cNvSpPr txBox="1">
            <a:spLocks noGrp="1"/>
          </p:cNvSpPr>
          <p:nvPr>
            <p:ph type="body" idx="1"/>
          </p:nvPr>
        </p:nvSpPr>
        <p:spPr>
          <a:xfrm>
            <a:off x="2383277" y="1684211"/>
            <a:ext cx="9221120" cy="442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</a:pP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Boj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laikov proti kňazom a opačne;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Nastolenie </a:t>
            </a: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demokracie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v Cirkvi;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</a:pP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Kritizovanie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tých druhých;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Zameranie </a:t>
            </a: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 len na ťažkosti 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namiesto hľadania ciest, v ktorých Duch Svätý vytvára život;</a:t>
            </a:r>
            <a:endParaRPr sz="18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</a:pP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Snaha o zmenu náuky 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Cirkvi;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Sústredenie sa </a:t>
            </a: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na seba 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 svoje bezprostredné starosti;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Zapojenie len existujúcich „</a:t>
            </a: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starých štruktúr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“;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Proces, ktorý </a:t>
            </a: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vyrieši všetky 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naše obavy a problémy.</a:t>
            </a:r>
            <a:endParaRPr sz="18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4"/>
          <p:cNvPicPr preferRelativeResize="0"/>
          <p:nvPr/>
        </p:nvPicPr>
        <p:blipFill rotWithShape="1">
          <a:blip r:embed="rId3">
            <a:alphaModFix/>
          </a:blip>
          <a:srcRect l="72055" r="6945" b="2"/>
          <a:stretch/>
        </p:blipFill>
        <p:spPr>
          <a:xfrm>
            <a:off x="0" y="-1"/>
            <a:ext cx="187304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2168013" y="309139"/>
            <a:ext cx="9879207" cy="77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sk-SK" b="1" dirty="0">
                <a:latin typeface="Tahoma"/>
                <a:ea typeface="Tahoma"/>
                <a:cs typeface="Tahoma"/>
                <a:sym typeface="Tahoma"/>
              </a:rPr>
              <a:t>Aký je cieľ synody?</a:t>
            </a:r>
            <a:endParaRPr dirty="0"/>
          </a:p>
        </p:txBody>
      </p:sp>
      <p:pic>
        <p:nvPicPr>
          <p:cNvPr id="148" name="Google Shape;14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31" y="4742883"/>
            <a:ext cx="3736505" cy="217305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"/>
          <p:cNvSpPr txBox="1">
            <a:spLocks noGrp="1"/>
          </p:cNvSpPr>
          <p:nvPr>
            <p:ph type="body" idx="1"/>
          </p:nvPr>
        </p:nvSpPr>
        <p:spPr>
          <a:xfrm>
            <a:off x="2168013" y="1287088"/>
            <a:ext cx="9689690" cy="463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0000"/>
              <a:buFont typeface="Arial" panose="020B0604020202020204" pitchFamily="34" charset="0"/>
              <a:buChar char="•"/>
            </a:pPr>
            <a:r>
              <a:rPr lang="sk-SK" sz="2000" b="1" dirty="0">
                <a:latin typeface="Tahoma"/>
                <a:ea typeface="Tahoma"/>
                <a:cs typeface="Tahoma"/>
                <a:sym typeface="Tahoma"/>
              </a:rPr>
              <a:t>Cieľom NIE JE produkovať ďalšie dokumenty</a:t>
            </a:r>
            <a:r>
              <a:rPr lang="sk-SK" sz="2000" dirty="0">
                <a:latin typeface="Tahoma"/>
                <a:ea typeface="Tahoma"/>
                <a:cs typeface="Tahoma"/>
                <a:sym typeface="Tahoma"/>
              </a:rPr>
              <a:t>. 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2794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40000"/>
              <a:buFont typeface="Arial" panose="020B0604020202020204" pitchFamily="34" charset="0"/>
              <a:buChar char="•"/>
            </a:pPr>
            <a:endParaRPr sz="600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40000"/>
              <a:buFont typeface="Arial" panose="020B0604020202020204" pitchFamily="34" charset="0"/>
              <a:buChar char="•"/>
            </a:pPr>
            <a:r>
              <a:rPr lang="sk-SK" sz="2000" dirty="0">
                <a:latin typeface="Tahoma"/>
                <a:ea typeface="Tahoma"/>
                <a:cs typeface="Tahoma"/>
                <a:sym typeface="Tahoma"/>
              </a:rPr>
              <a:t>Synoda </a:t>
            </a:r>
            <a:r>
              <a:rPr lang="sk-SK" sz="2000" b="1" dirty="0">
                <a:latin typeface="Tahoma"/>
                <a:ea typeface="Tahoma"/>
                <a:cs typeface="Tahoma"/>
                <a:sym typeface="Tahoma"/>
              </a:rPr>
              <a:t>CHCE</a:t>
            </a:r>
            <a:r>
              <a:rPr lang="sk-SK" sz="2000" dirty="0">
                <a:latin typeface="Tahoma"/>
                <a:ea typeface="Tahoma"/>
                <a:cs typeface="Tahoma"/>
                <a:sym typeface="Tahoma"/>
              </a:rPr>
              <a:t> inšpirovať ľudí, aby snívali o Cirkvi, ktorou sa máme stať, 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40000"/>
              <a:buFont typeface="Arial" panose="020B0604020202020204" pitchFamily="34" charset="0"/>
              <a:buChar char="•"/>
            </a:pPr>
            <a:r>
              <a:rPr lang="sk-SK" sz="2000" dirty="0">
                <a:latin typeface="Tahoma"/>
                <a:ea typeface="Tahoma"/>
                <a:cs typeface="Tahoma"/>
                <a:sym typeface="Tahoma"/>
              </a:rPr>
              <a:t>nechať rozkvitnúť </a:t>
            </a:r>
            <a:r>
              <a:rPr lang="sk-SK" sz="2000" b="1" dirty="0">
                <a:latin typeface="Tahoma"/>
                <a:ea typeface="Tahoma"/>
                <a:cs typeface="Tahoma"/>
                <a:sym typeface="Tahoma"/>
              </a:rPr>
              <a:t>nádej</a:t>
            </a:r>
            <a:r>
              <a:rPr lang="sk-SK" sz="2000" dirty="0">
                <a:latin typeface="Tahoma"/>
                <a:ea typeface="Tahoma"/>
                <a:cs typeface="Tahoma"/>
                <a:sym typeface="Tahoma"/>
              </a:rPr>
              <a:t>, 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40000"/>
              <a:buFont typeface="Arial" panose="020B0604020202020204" pitchFamily="34" charset="0"/>
              <a:buChar char="•"/>
            </a:pPr>
            <a:r>
              <a:rPr lang="sk-SK" sz="2000" dirty="0">
                <a:latin typeface="Tahoma"/>
                <a:ea typeface="Tahoma"/>
                <a:cs typeface="Tahoma"/>
                <a:sym typeface="Tahoma"/>
              </a:rPr>
              <a:t>podnietiť </a:t>
            </a:r>
            <a:r>
              <a:rPr lang="sk-SK" sz="2000" b="1" dirty="0">
                <a:latin typeface="Tahoma"/>
                <a:ea typeface="Tahoma"/>
                <a:cs typeface="Tahoma"/>
                <a:sym typeface="Tahoma"/>
              </a:rPr>
              <a:t>dôveru</a:t>
            </a:r>
            <a:r>
              <a:rPr lang="sk-SK" sz="2000" dirty="0">
                <a:latin typeface="Tahoma"/>
                <a:ea typeface="Tahoma"/>
                <a:cs typeface="Tahoma"/>
                <a:sym typeface="Tahoma"/>
              </a:rPr>
              <a:t>, 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40000"/>
              <a:buFont typeface="Arial" panose="020B0604020202020204" pitchFamily="34" charset="0"/>
              <a:buChar char="•"/>
            </a:pPr>
            <a:r>
              <a:rPr lang="sk-SK" sz="2000" b="1" dirty="0">
                <a:latin typeface="Tahoma"/>
                <a:ea typeface="Tahoma"/>
                <a:cs typeface="Tahoma"/>
                <a:sym typeface="Tahoma"/>
              </a:rPr>
              <a:t>obviazať rany</a:t>
            </a:r>
            <a:r>
              <a:rPr lang="sk-SK" sz="2000" dirty="0">
                <a:latin typeface="Tahoma"/>
                <a:ea typeface="Tahoma"/>
                <a:cs typeface="Tahoma"/>
                <a:sym typeface="Tahoma"/>
              </a:rPr>
              <a:t>, 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40000"/>
              <a:buFont typeface="Arial" panose="020B0604020202020204" pitchFamily="34" charset="0"/>
              <a:buChar char="•"/>
            </a:pPr>
            <a:r>
              <a:rPr lang="sk-SK" sz="2000" dirty="0">
                <a:latin typeface="Tahoma"/>
                <a:ea typeface="Tahoma"/>
                <a:cs typeface="Tahoma"/>
                <a:sym typeface="Tahoma"/>
              </a:rPr>
              <a:t>nadviazať nové a hlbšie </a:t>
            </a:r>
            <a:r>
              <a:rPr lang="sk-SK" sz="2000" b="1" dirty="0">
                <a:latin typeface="Tahoma"/>
                <a:ea typeface="Tahoma"/>
                <a:cs typeface="Tahoma"/>
                <a:sym typeface="Tahoma"/>
              </a:rPr>
              <a:t>vzťahy</a:t>
            </a:r>
            <a:r>
              <a:rPr lang="sk-SK" sz="2000" dirty="0">
                <a:latin typeface="Tahoma"/>
                <a:ea typeface="Tahoma"/>
                <a:cs typeface="Tahoma"/>
                <a:sym typeface="Tahoma"/>
              </a:rPr>
              <a:t>, 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40000"/>
              <a:buFont typeface="Arial" panose="020B0604020202020204" pitchFamily="34" charset="0"/>
              <a:buChar char="•"/>
            </a:pPr>
            <a:r>
              <a:rPr lang="sk-SK" sz="2000" b="1" dirty="0">
                <a:latin typeface="Tahoma"/>
                <a:ea typeface="Tahoma"/>
                <a:cs typeface="Tahoma"/>
                <a:sym typeface="Tahoma"/>
              </a:rPr>
              <a:t>učiť sa </a:t>
            </a:r>
            <a:r>
              <a:rPr lang="sk-SK" sz="2000" dirty="0">
                <a:latin typeface="Tahoma"/>
                <a:ea typeface="Tahoma"/>
                <a:cs typeface="Tahoma"/>
                <a:sym typeface="Tahoma"/>
              </a:rPr>
              <a:t>jeden od druhého, 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40000"/>
              <a:buFont typeface="Arial" panose="020B0604020202020204" pitchFamily="34" charset="0"/>
              <a:buChar char="•"/>
            </a:pPr>
            <a:r>
              <a:rPr lang="sk-SK" sz="2000" dirty="0">
                <a:latin typeface="Tahoma"/>
                <a:ea typeface="Tahoma"/>
                <a:cs typeface="Tahoma"/>
                <a:sym typeface="Tahoma"/>
              </a:rPr>
              <a:t>budovať </a:t>
            </a:r>
            <a:r>
              <a:rPr lang="sk-SK" sz="2000" b="1" dirty="0">
                <a:latin typeface="Tahoma"/>
                <a:ea typeface="Tahoma"/>
                <a:cs typeface="Tahoma"/>
                <a:sym typeface="Tahoma"/>
              </a:rPr>
              <a:t>mosty</a:t>
            </a:r>
            <a:r>
              <a:rPr lang="sk-SK" sz="2000" dirty="0">
                <a:latin typeface="Tahoma"/>
                <a:ea typeface="Tahoma"/>
                <a:cs typeface="Tahoma"/>
                <a:sym typeface="Tahoma"/>
              </a:rPr>
              <a:t> a osvietiť </a:t>
            </a:r>
            <a:r>
              <a:rPr lang="sk-SK" sz="2000" b="1" dirty="0">
                <a:latin typeface="Tahoma"/>
                <a:ea typeface="Tahoma"/>
                <a:cs typeface="Tahoma"/>
                <a:sym typeface="Tahoma"/>
              </a:rPr>
              <a:t>mysle</a:t>
            </a:r>
            <a:r>
              <a:rPr lang="sk-SK" sz="2000" dirty="0">
                <a:latin typeface="Tahoma"/>
                <a:ea typeface="Tahoma"/>
                <a:cs typeface="Tahoma"/>
                <a:sym typeface="Tahoma"/>
              </a:rPr>
              <a:t>, 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40000"/>
              <a:buFont typeface="Arial" panose="020B0604020202020204" pitchFamily="34" charset="0"/>
              <a:buChar char="•"/>
            </a:pPr>
            <a:r>
              <a:rPr lang="sk-SK" sz="2000" dirty="0">
                <a:latin typeface="Tahoma"/>
                <a:ea typeface="Tahoma"/>
                <a:cs typeface="Tahoma"/>
                <a:sym typeface="Tahoma"/>
              </a:rPr>
              <a:t>zahriať </a:t>
            </a:r>
            <a:r>
              <a:rPr lang="sk-SK" sz="2000" b="1" dirty="0">
                <a:latin typeface="Tahoma"/>
                <a:ea typeface="Tahoma"/>
                <a:cs typeface="Tahoma"/>
                <a:sym typeface="Tahoma"/>
              </a:rPr>
              <a:t>srdcia</a:t>
            </a:r>
            <a:r>
              <a:rPr lang="sk-SK" sz="2000" dirty="0">
                <a:latin typeface="Tahoma"/>
                <a:ea typeface="Tahoma"/>
                <a:cs typeface="Tahoma"/>
                <a:sym typeface="Tahoma"/>
              </a:rPr>
              <a:t>, 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40000"/>
              <a:buFont typeface="Arial" panose="020B0604020202020204" pitchFamily="34" charset="0"/>
              <a:buChar char="•"/>
            </a:pPr>
            <a:r>
              <a:rPr lang="sk-SK" sz="2000" b="1" dirty="0">
                <a:latin typeface="Tahoma"/>
                <a:ea typeface="Tahoma"/>
                <a:cs typeface="Tahoma"/>
                <a:sym typeface="Tahoma"/>
              </a:rPr>
              <a:t>navrátiť silu </a:t>
            </a:r>
            <a:r>
              <a:rPr lang="sk-SK" sz="2000" dirty="0">
                <a:latin typeface="Tahoma"/>
                <a:ea typeface="Tahoma"/>
                <a:cs typeface="Tahoma"/>
                <a:sym typeface="Tahoma"/>
              </a:rPr>
              <a:t>rukám pre naše spoločné poslanie. 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3657600" lvl="8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6899"/>
              <a:buNone/>
            </a:pPr>
            <a:r>
              <a:rPr lang="sk-SK" sz="1900" dirty="0">
                <a:latin typeface="Tahoma"/>
                <a:ea typeface="Tahoma"/>
                <a:cs typeface="Tahoma"/>
                <a:sym typeface="Tahoma"/>
              </a:rPr>
              <a:t>			</a:t>
            </a:r>
            <a:r>
              <a:rPr lang="sk-SK" sz="1700" dirty="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sk-SK" sz="1700" i="1" dirty="0">
                <a:latin typeface="Tahoma"/>
                <a:ea typeface="Tahoma"/>
                <a:cs typeface="Tahoma"/>
                <a:sym typeface="Tahoma"/>
              </a:rPr>
              <a:t>Prípravný dokument, bod 32</a:t>
            </a:r>
            <a:r>
              <a:rPr lang="sk-SK" sz="1700" dirty="0">
                <a:latin typeface="Tahoma"/>
                <a:ea typeface="Tahoma"/>
                <a:cs typeface="Tahoma"/>
                <a:sym typeface="Tahoma"/>
              </a:rPr>
              <a:t>)</a:t>
            </a:r>
            <a:endParaRPr sz="1900" dirty="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 l="72055" r="6945" b="2"/>
          <a:stretch/>
        </p:blipFill>
        <p:spPr>
          <a:xfrm>
            <a:off x="0" y="-1"/>
            <a:ext cx="187304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 txBox="1">
            <a:spLocks noGrp="1"/>
          </p:cNvSpPr>
          <p:nvPr>
            <p:ph type="title"/>
          </p:nvPr>
        </p:nvSpPr>
        <p:spPr>
          <a:xfrm>
            <a:off x="2168013" y="309139"/>
            <a:ext cx="9879207" cy="151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ahoma"/>
              <a:buNone/>
            </a:pPr>
            <a:r>
              <a:rPr lang="sk-SK" sz="42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Aká je základná otázka, </a:t>
            </a:r>
            <a:br>
              <a:rPr lang="sk-SK" sz="42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sk-SK" sz="42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na ktorú hľadáme odpoveď?</a:t>
            </a:r>
            <a:endParaRPr sz="4200" b="1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7" name="Google Shape;15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31" y="4742883"/>
            <a:ext cx="3736505" cy="217305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"/>
          <p:cNvSpPr txBox="1">
            <a:spLocks noGrp="1"/>
          </p:cNvSpPr>
          <p:nvPr>
            <p:ph type="body" idx="1"/>
          </p:nvPr>
        </p:nvSpPr>
        <p:spPr>
          <a:xfrm>
            <a:off x="2168013" y="2380129"/>
            <a:ext cx="9517481" cy="3546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0000"/>
              <a:buChar char="•"/>
            </a:pPr>
            <a:r>
              <a:rPr lang="sk-SK" sz="21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Ako sa dnes </a:t>
            </a:r>
            <a:r>
              <a:rPr lang="sk-SK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na rôznych úrovniach v Cirkvi </a:t>
            </a:r>
            <a:r>
              <a:rPr lang="sk-SK" sz="21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uskutočňuje</a:t>
            </a:r>
            <a:r>
              <a:rPr lang="sk-SK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k-SK" sz="21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„spoločné kráčanie“ </a:t>
            </a:r>
            <a:r>
              <a:rPr lang="sk-SK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sk-SK" sz="2100" b="1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synodalita</a:t>
            </a:r>
            <a:r>
              <a:rPr lang="sk-SK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), vďaka ktorému môže Cirkev </a:t>
            </a:r>
            <a:r>
              <a:rPr lang="sk-SK" sz="21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ohlasovať evanjelium </a:t>
            </a:r>
            <a:r>
              <a:rPr lang="sk-SK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 súlade s poslaním, ktoré jej boli zverené Ježišom Kristom,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228600" lvl="0" indent="-228600" algn="l" rtl="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40000"/>
              <a:buChar char="•"/>
            </a:pPr>
            <a:r>
              <a:rPr lang="sk-SK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 </a:t>
            </a:r>
            <a:r>
              <a:rPr lang="sk-SK" sz="21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aké kroky </a:t>
            </a:r>
            <a:r>
              <a:rPr lang="sk-SK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nás Duch pozýva </a:t>
            </a:r>
            <a:r>
              <a:rPr lang="sk-SK" sz="21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vykonať</a:t>
            </a:r>
            <a:r>
              <a:rPr lang="sk-SK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aby sme </a:t>
            </a:r>
            <a:r>
              <a:rPr lang="sk-SK" sz="21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rástli</a:t>
            </a:r>
            <a:r>
              <a:rPr lang="sk-SK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ako Cirkev, ktorá kráča spoločne?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6"/>
          <p:cNvPicPr preferRelativeResize="0"/>
          <p:nvPr/>
        </p:nvPicPr>
        <p:blipFill rotWithShape="1">
          <a:blip r:embed="rId3">
            <a:alphaModFix/>
          </a:blip>
          <a:srcRect l="72055" r="6945" b="2"/>
          <a:stretch/>
        </p:blipFill>
        <p:spPr>
          <a:xfrm>
            <a:off x="0" y="-1"/>
            <a:ext cx="187304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6"/>
          <p:cNvSpPr txBox="1">
            <a:spLocks noGrp="1"/>
          </p:cNvSpPr>
          <p:nvPr>
            <p:ph type="title"/>
          </p:nvPr>
        </p:nvSpPr>
        <p:spPr>
          <a:xfrm>
            <a:off x="2137774" y="257010"/>
            <a:ext cx="9890637" cy="74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ahoma"/>
              <a:buNone/>
            </a:pPr>
            <a:r>
              <a:rPr lang="sk-SK" sz="44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Aký je postup?</a:t>
            </a:r>
            <a:endParaRPr sz="4400" b="1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5" name="Google Shape;16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31" y="4742883"/>
            <a:ext cx="3736505" cy="21730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>
            <a:spLocks noGrp="1"/>
          </p:cNvSpPr>
          <p:nvPr>
            <p:ph type="body" idx="1"/>
          </p:nvPr>
        </p:nvSpPr>
        <p:spPr>
          <a:xfrm>
            <a:off x="2054550" y="1165125"/>
            <a:ext cx="9689700" cy="4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0000"/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Nájdem si </a:t>
            </a: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skupinku ľudí 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ochotných komunikovať (aj online).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40000"/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Ak sa mi nedarí nájsť skupinku, prihlásim sa individuálne.</a:t>
            </a:r>
            <a:endParaRPr sz="18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40000"/>
              <a:buFont typeface="Arial" panose="020B0604020202020204" pitchFamily="34" charset="0"/>
              <a:buChar char="•"/>
            </a:pP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Prihlásim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danú skupinku (seba) na </a:t>
            </a:r>
            <a:r>
              <a:rPr lang="sk-SK" sz="1800" u="sng" dirty="0">
                <a:solidFill>
                  <a:srgbClr val="0563C1"/>
                </a:solidFill>
                <a:latin typeface="Tahoma"/>
                <a:ea typeface="Tahoma"/>
                <a:cs typeface="Tahoma"/>
                <a:sym typeface="Tahom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www.kapitula.sk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18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40000"/>
              <a:buFont typeface="Arial" panose="020B0604020202020204" pitchFamily="34" charset="0"/>
              <a:buChar char="•"/>
            </a:pP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Začnem si študovať 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návod ponúknutý vo </a:t>
            </a:r>
            <a:r>
              <a:rPr lang="sk-SK" sz="1800" b="1" i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Vademéku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či </a:t>
            </a:r>
            <a:r>
              <a:rPr lang="sk-SK" sz="1800" b="1" i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Prípravnom dokumente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; ak je to pre mňa dlhé či ťažšie zrozumiteľné, budem </a:t>
            </a: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čakať na krátke inštrukcie 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od diecézneho synodálneho tímu.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40000"/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 skupinkou si </a:t>
            </a: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naplánujeme stretnutia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pri ktorých sa v </a:t>
            </a: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modlitbe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 rozjímaní </a:t>
            </a: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zamyslíme nad ponúknutými témami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ktoré nájdem vo Vademéku a ktoré budú postupne bližšie vysvetľované diecéznym synodálnym tímom cez náučné videá. </a:t>
            </a: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Nie je nutné vyjadriť sa ku každej téme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Z ponúknutých tém si vyberiem tie, ku ktorým sa dokážem vyjadriť a tomu prispôsobím počet stretnutí aj výstupov.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1257300" lvl="2" indent="-3429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40000"/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 každom stretnutí </a:t>
            </a: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spíšem zhrnutie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ktoré môžem zaslať buď hneď, alebo potom naraz na adresu </a:t>
            </a:r>
            <a:r>
              <a:rPr lang="sk-SK" sz="1800" u="sng" dirty="0">
                <a:solidFill>
                  <a:srgbClr val="0563C1"/>
                </a:solidFill>
                <a:latin typeface="Tahoma"/>
                <a:ea typeface="Tahoma"/>
                <a:cs typeface="Tahoma"/>
                <a:sym typeface="Tahom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spis@synoda.sk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18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171700" lvl="4">
              <a:lnSpc>
                <a:spcPct val="110000"/>
              </a:lnSpc>
              <a:spcBef>
                <a:spcPts val="1200"/>
              </a:spcBef>
              <a:buClr>
                <a:srgbClr val="000000"/>
              </a:buClr>
              <a:buSzPct val="140000"/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Záverečné zhrnutie (max. 10 strán za všetky témy dokopy) je potrebné zaslať </a:t>
            </a:r>
            <a:r>
              <a:rPr lang="sk-SK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do 15. júna 2022.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 l="72055" r="6945" b="2"/>
          <a:stretch/>
        </p:blipFill>
        <p:spPr>
          <a:xfrm>
            <a:off x="0" y="-1"/>
            <a:ext cx="187304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>
            <a:spLocks noGrp="1"/>
          </p:cNvSpPr>
          <p:nvPr>
            <p:ph type="title"/>
          </p:nvPr>
        </p:nvSpPr>
        <p:spPr>
          <a:xfrm>
            <a:off x="2137774" y="257010"/>
            <a:ext cx="9890637" cy="74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ahoma"/>
              <a:buNone/>
            </a:pPr>
            <a:r>
              <a:rPr lang="sk-SK" sz="44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Ako postupovať pri stretnutiach?</a:t>
            </a:r>
            <a:endParaRPr sz="4400" b="1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3" name="Google Shape;17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31" y="4742883"/>
            <a:ext cx="3736505" cy="217305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7"/>
          <p:cNvSpPr txBox="1">
            <a:spLocks noGrp="1"/>
          </p:cNvSpPr>
          <p:nvPr>
            <p:ph type="body" idx="1"/>
          </p:nvPr>
        </p:nvSpPr>
        <p:spPr>
          <a:xfrm>
            <a:off x="2122655" y="1256852"/>
            <a:ext cx="9689690" cy="5224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0000"/>
              <a:buChar char="•"/>
            </a:pP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 prvom rade vás povzbudzujeme k slobode a kreativite a zároveň prikladáme pár </a:t>
            </a: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tipov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40000"/>
              <a:buChar char="•"/>
            </a:pP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Ešte pred stretnutím rozpošleme </a:t>
            </a: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podklady k téme všetkým členom skupinky 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 povzbudíme ich k </a:t>
            </a: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rozlišovaniu v modlitbe 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 tiež k </a:t>
            </a: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nezáväzným diskusiám 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 ľuďmi v ich okolí, aby sme získali čo najširší pohľad na danú tému.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40000"/>
              <a:buChar char="•"/>
            </a:pP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Zídeme sa 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fyzicky alebo online a zadefinujeme si základné pravidlo zdieľania:</a:t>
            </a: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„Zo skupinky sa nevynáša“. 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Skupinka má byť bezpečným miestom, nie priestorom na súdenie či ohováranie.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40000"/>
              <a:buChar char="•"/>
            </a:pP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Pomodlíme sa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prípadne si prečítame text Svätého písma (bližšie podklady budú zasielané s videom ku každej téme).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40000"/>
              <a:buChar char="•"/>
            </a:pP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Začneme diskutovať 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 otázkach, ktoré sú priložené k jednotlivým témam, do diskusie zahrnieme aj názory, ktoré sme získali počas nezáväzných rozhovorov.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40000"/>
              <a:buChar char="•"/>
            </a:pP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Necháme </a:t>
            </a: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priestor 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na slobodné vyjadrenie sa každého.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1143000" lvl="2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40000"/>
              <a:buChar char="•"/>
            </a:pP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Zhrnieme na záver pohľad všetkých do </a:t>
            </a:r>
            <a:r>
              <a:rPr lang="sk-SK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krátkeho textu </a:t>
            </a:r>
            <a:r>
              <a:rPr lang="sk-SK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(1 téma max. 1 strana).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2057400" lvl="4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40000"/>
              <a:buChar char="•"/>
            </a:pPr>
            <a:r>
              <a:rPr lang="sk-SK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Zhrnutie odošlem na </a:t>
            </a:r>
            <a:r>
              <a:rPr lang="sk-SK" u="sng" dirty="0">
                <a:solidFill>
                  <a:srgbClr val="0563C1"/>
                </a:solidFill>
                <a:latin typeface="Tahoma"/>
                <a:ea typeface="Tahoma"/>
                <a:cs typeface="Tahoma"/>
                <a:sym typeface="Tahom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spis@synoda.sk</a:t>
            </a:r>
            <a:r>
              <a:rPr lang="sk-SK" dirty="0">
                <a:latin typeface="Tahoma"/>
                <a:ea typeface="Tahoma"/>
                <a:cs typeface="Tahoma"/>
                <a:sym typeface="Tahoma"/>
              </a:rPr>
              <a:t>.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8"/>
          <p:cNvPicPr preferRelativeResize="0"/>
          <p:nvPr/>
        </p:nvPicPr>
        <p:blipFill rotWithShape="1">
          <a:blip r:embed="rId3">
            <a:alphaModFix/>
          </a:blip>
          <a:srcRect l="72055" r="6945" b="2"/>
          <a:stretch/>
        </p:blipFill>
        <p:spPr>
          <a:xfrm>
            <a:off x="0" y="-1"/>
            <a:ext cx="187304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8"/>
          <p:cNvSpPr txBox="1">
            <a:spLocks noGrp="1"/>
          </p:cNvSpPr>
          <p:nvPr>
            <p:ph type="title"/>
          </p:nvPr>
        </p:nvSpPr>
        <p:spPr>
          <a:xfrm>
            <a:off x="2168013" y="309139"/>
            <a:ext cx="9879207" cy="77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sk-SK" b="1">
                <a:latin typeface="Tahoma"/>
                <a:ea typeface="Tahoma"/>
                <a:cs typeface="Tahoma"/>
                <a:sym typeface="Tahoma"/>
              </a:rPr>
              <a:t>Modlitba za synodu:</a:t>
            </a:r>
            <a:endParaRPr/>
          </a:p>
        </p:txBody>
      </p:sp>
      <p:pic>
        <p:nvPicPr>
          <p:cNvPr id="182" name="Google Shape;18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31" y="4742883"/>
            <a:ext cx="3736505" cy="217305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 txBox="1">
            <a:spLocks noGrp="1"/>
          </p:cNvSpPr>
          <p:nvPr>
            <p:ph type="body" idx="1"/>
          </p:nvPr>
        </p:nvSpPr>
        <p:spPr>
          <a:xfrm>
            <a:off x="2168013" y="1287088"/>
            <a:ext cx="9689690" cy="536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4053"/>
              <a:buNone/>
            </a:pPr>
            <a:r>
              <a:rPr lang="sk-SK" sz="2000">
                <a:latin typeface="Tahoma"/>
                <a:ea typeface="Tahoma"/>
                <a:cs typeface="Tahoma"/>
                <a:sym typeface="Tahoma"/>
              </a:rPr>
              <a:t>Stojíme tu pred tebou, Duchu Svätý, zhromaždení v tvojom mene.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4053"/>
              <a:buNone/>
            </a:pPr>
            <a:r>
              <a:rPr lang="sk-SK" sz="2000">
                <a:latin typeface="Tahoma"/>
                <a:ea typeface="Tahoma"/>
                <a:cs typeface="Tahoma"/>
                <a:sym typeface="Tahoma"/>
              </a:rPr>
              <a:t>Ty sám nás povedieš, príď a prebývaj v našich srdciach.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4053"/>
              <a:buNone/>
            </a:pPr>
            <a:r>
              <a:rPr lang="sk-SK" sz="2000">
                <a:latin typeface="Tahoma"/>
                <a:ea typeface="Tahoma"/>
                <a:cs typeface="Tahoma"/>
                <a:sym typeface="Tahoma"/>
              </a:rPr>
              <a:t>Nauč nás, po akej ceste máme kráčať a ako sa o to usilovať.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4053"/>
              <a:buNone/>
            </a:pPr>
            <a:r>
              <a:rPr lang="sk-SK" sz="2000">
                <a:latin typeface="Tahoma"/>
                <a:ea typeface="Tahoma"/>
                <a:cs typeface="Tahoma"/>
                <a:sym typeface="Tahoma"/>
              </a:rPr>
              <a:t>Sme slabí a hriešni; nedopusť, aby sme roznecovali zmätok.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4053"/>
              <a:buNone/>
            </a:pPr>
            <a:r>
              <a:rPr lang="sk-SK" sz="2000">
                <a:latin typeface="Tahoma"/>
                <a:ea typeface="Tahoma"/>
                <a:cs typeface="Tahoma"/>
                <a:sym typeface="Tahoma"/>
              </a:rPr>
              <a:t>Nech nás nevedomosť neprivedie na mylné chodníky,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4053"/>
              <a:buNone/>
            </a:pPr>
            <a:r>
              <a:rPr lang="sk-SK" sz="2000">
                <a:latin typeface="Tahoma"/>
                <a:ea typeface="Tahoma"/>
                <a:cs typeface="Tahoma"/>
                <a:sym typeface="Tahoma"/>
              </a:rPr>
              <a:t>ani samoľúbosť neopantá naše skutky.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4053"/>
              <a:buNone/>
            </a:pPr>
            <a:r>
              <a:rPr lang="sk-SK" sz="2000">
                <a:latin typeface="Tahoma"/>
                <a:ea typeface="Tahoma"/>
                <a:cs typeface="Tahoma"/>
                <a:sym typeface="Tahoma"/>
              </a:rPr>
              <a:t>Daj, nech v tebe nájdeme jednotu,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4053"/>
              <a:buNone/>
            </a:pPr>
            <a:r>
              <a:rPr lang="sk-SK" sz="2000">
                <a:latin typeface="Tahoma"/>
                <a:ea typeface="Tahoma"/>
                <a:cs typeface="Tahoma"/>
                <a:sym typeface="Tahoma"/>
              </a:rPr>
              <a:t>aby sme spoločne kráčali k večnému životu.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4053"/>
              <a:buNone/>
            </a:pPr>
            <a:r>
              <a:rPr lang="sk-SK" sz="2000">
                <a:latin typeface="Tahoma"/>
                <a:ea typeface="Tahoma"/>
                <a:cs typeface="Tahoma"/>
                <a:sym typeface="Tahoma"/>
              </a:rPr>
              <a:t>Nech nezídeme z cesty pravdy a pridržiavame sa toho, čo je správne.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4053"/>
              <a:buNone/>
            </a:pPr>
            <a:r>
              <a:rPr lang="sk-SK" sz="2000">
                <a:latin typeface="Tahoma"/>
                <a:ea typeface="Tahoma"/>
                <a:cs typeface="Tahoma"/>
                <a:sym typeface="Tahoma"/>
              </a:rPr>
              <a:t>O to ťa prosíme,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4053"/>
              <a:buNone/>
            </a:pPr>
            <a:r>
              <a:rPr lang="sk-SK" sz="2000">
                <a:latin typeface="Tahoma"/>
                <a:ea typeface="Tahoma"/>
                <a:cs typeface="Tahoma"/>
                <a:sym typeface="Tahoma"/>
              </a:rPr>
              <a:t>lebo ty konáš svoje dielo na každom mieste a v každom čase,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4053"/>
              <a:buNone/>
            </a:pPr>
            <a:r>
              <a:rPr lang="sk-SK" sz="2000">
                <a:latin typeface="Tahoma"/>
                <a:ea typeface="Tahoma"/>
                <a:cs typeface="Tahoma"/>
                <a:sym typeface="Tahoma"/>
              </a:rPr>
              <a:t>v spoločenstve s Otcom i Synom,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4053"/>
              <a:buNone/>
            </a:pPr>
            <a:r>
              <a:rPr lang="sk-SK" sz="2000">
                <a:latin typeface="Tahoma"/>
                <a:ea typeface="Tahoma"/>
                <a:cs typeface="Tahoma"/>
                <a:sym typeface="Tahoma"/>
              </a:rPr>
              <a:t>po všetky veky vekov. Amen.</a:t>
            </a:r>
            <a:endParaRPr sz="19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9"/>
          <p:cNvSpPr/>
          <p:nvPr/>
        </p:nvSpPr>
        <p:spPr>
          <a:xfrm rot="-2700000" flipH="1">
            <a:off x="-376156" y="-253670"/>
            <a:ext cx="1827638" cy="1376989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9"/>
          <p:cNvSpPr/>
          <p:nvPr/>
        </p:nvSpPr>
        <p:spPr>
          <a:xfrm rot="-27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9"/>
          <p:cNvSpPr/>
          <p:nvPr/>
        </p:nvSpPr>
        <p:spPr>
          <a:xfrm rot="-27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9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9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927" y="2052234"/>
            <a:ext cx="10905066" cy="275353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9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1156396" y="797853"/>
            <a:ext cx="9879207" cy="77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8" name="Google Shape;198;p9"/>
          <p:cNvSpPr txBox="1"/>
          <p:nvPr/>
        </p:nvSpPr>
        <p:spPr>
          <a:xfrm>
            <a:off x="919691" y="950253"/>
            <a:ext cx="9879207" cy="77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k-SK" sz="4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ĎAKUJEME!</a:t>
            </a:r>
            <a:endParaRPr/>
          </a:p>
        </p:txBody>
      </p:sp>
      <p:sp>
        <p:nvSpPr>
          <p:cNvPr id="199" name="Google Shape;199;p9"/>
          <p:cNvSpPr txBox="1">
            <a:spLocks noGrp="1"/>
          </p:cNvSpPr>
          <p:nvPr>
            <p:ph type="title"/>
          </p:nvPr>
        </p:nvSpPr>
        <p:spPr>
          <a:xfrm>
            <a:off x="1366725" y="4533564"/>
            <a:ext cx="10014907" cy="1012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k-SK" sz="2400" b="1" i="1">
                <a:latin typeface="Tahoma"/>
                <a:ea typeface="Tahoma"/>
                <a:cs typeface="Tahoma"/>
                <a:sym typeface="Tahoma"/>
              </a:rPr>
              <a:t>Diecézny synodálny tím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í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otí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otí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883</Words>
  <Application>Microsoft Office PowerPoint</Application>
  <PresentationFormat>Širokouhlá</PresentationFormat>
  <Paragraphs>82</Paragraphs>
  <Slides>9</Slides>
  <Notes>9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9</vt:i4>
      </vt:variant>
    </vt:vector>
  </HeadingPairs>
  <TitlesOfParts>
    <vt:vector size="15" baseType="lpstr">
      <vt:lpstr>Tahoma</vt:lpstr>
      <vt:lpstr>Arial</vt:lpstr>
      <vt:lpstr>Calibri</vt:lpstr>
      <vt:lpstr>Office Theme</vt:lpstr>
      <vt:lpstr>Office Theme</vt:lpstr>
      <vt:lpstr>Office Theme</vt:lpstr>
      <vt:lpstr>Synoda  o synodalite  v Spišskej diecéze  </vt:lpstr>
      <vt:lpstr>Čo je synoda?</vt:lpstr>
      <vt:lpstr>Čo synoda nie je?</vt:lpstr>
      <vt:lpstr>Aký je cieľ synody?</vt:lpstr>
      <vt:lpstr>Aká je základná otázka,  na ktorú hľadáme odpoveď?</vt:lpstr>
      <vt:lpstr>Aký je postup?</vt:lpstr>
      <vt:lpstr>Ako postupovať pri stretnutiach?</vt:lpstr>
      <vt:lpstr>Modlitba za synodu:</vt:lpstr>
      <vt:lpstr>Diecézny synodálny tím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Synoda  o synodalite  v Spišskej diecéze  </dc:title>
  <dc:creator>Stefan Dobak</dc:creator>
  <cp:lastModifiedBy>patrik.taraj@gmail.com</cp:lastModifiedBy>
  <cp:revision>6</cp:revision>
  <dcterms:created xsi:type="dcterms:W3CDTF">2021-10-09T17:46:02Z</dcterms:created>
  <dcterms:modified xsi:type="dcterms:W3CDTF">2021-11-17T18:18:30Z</dcterms:modified>
</cp:coreProperties>
</file>